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05" r:id="rId2"/>
    <p:sldId id="311" r:id="rId3"/>
    <p:sldId id="308" r:id="rId4"/>
    <p:sldId id="309" r:id="rId5"/>
    <p:sldId id="312" r:id="rId6"/>
    <p:sldId id="313" r:id="rId7"/>
    <p:sldId id="314" r:id="rId8"/>
    <p:sldId id="315" r:id="rId9"/>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82" autoAdjust="0"/>
    <p:restoredTop sz="88190" autoAdjust="0"/>
  </p:normalViewPr>
  <p:slideViewPr>
    <p:cSldViewPr>
      <p:cViewPr>
        <p:scale>
          <a:sx n="100" d="100"/>
          <a:sy n="100" d="100"/>
        </p:scale>
        <p:origin x="-2304"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that we’ve set the scene for today. We’ll get started on thinking about scoping and refining user requirements. </a:t>
            </a:r>
          </a:p>
          <a:p>
            <a:endParaRPr lang="en-GB" baseline="0" dirty="0" smtClean="0"/>
          </a:p>
          <a:p>
            <a:r>
              <a:rPr lang="en-GB" baseline="0" dirty="0" smtClean="0"/>
              <a:t>Without a solid understanding of what users want, it is impossible to develop services that will be used and valued. For the next 20 minutes, we’ll share some tips on how to start assessing user requirements at your institution. We’ve distilled key points from our  </a:t>
            </a:r>
            <a:r>
              <a:rPr lang="en-GB" b="1" baseline="0" dirty="0" smtClean="0"/>
              <a:t>How to Develop RDM </a:t>
            </a:r>
          </a:p>
          <a:p>
            <a:r>
              <a:rPr lang="en-GB" b="1" baseline="0" dirty="0" smtClean="0"/>
              <a:t>Services</a:t>
            </a:r>
            <a:r>
              <a:rPr lang="en-GB" baseline="0" dirty="0" smtClean="0"/>
              <a:t> and </a:t>
            </a:r>
            <a:r>
              <a:rPr lang="en-GB" b="1" baseline="0" dirty="0" smtClean="0"/>
              <a:t>How to Discover Requirements for Research Data Management Services </a:t>
            </a:r>
            <a:r>
              <a:rPr lang="en-GB" baseline="0" dirty="0" smtClean="0"/>
              <a:t>guides – both are included in your packs so that you can delve into these in more detail once you return home.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1179143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effectLst/>
              </a:rPr>
              <a:t>A steering group’s overall goals may include establishing policy principles for RDM, to help communicate where it fits within the organisation’s overall mission, and to define the roles and responsibilities outlined in this guide. The steering group will also devise a strategy or roadmap for high-level approval, considering the institution’s research strategy, external policy drivers, service priorities and technology opportunities.  The steering group’s overall goal will be to identify a business case to be presented to whichever organisational body can commit funding towards establishing the necessary services.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effectLst/>
              </a:rPr>
              <a:t>It is important to get a good mix of representation from operational units on the working</a:t>
            </a:r>
            <a:r>
              <a:rPr lang="en-GB" baseline="0" dirty="0" smtClean="0">
                <a:effectLst/>
              </a:rPr>
              <a:t> group or steering committee. Representatives from the Library, Research Office,  and Information Technology Services are quite common. However, it is good to ensure that you also get representation from:</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endParaRP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baseline="0" dirty="0" smtClean="0">
                <a:effectLst/>
              </a:rPr>
              <a:t>Ethics Boards to ensure that plans for retaining and sharing data can be recognised within consent forms;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baseline="0" dirty="0" smtClean="0">
                <a:effectLst/>
              </a:rPr>
              <a:t>Data Protection/</a:t>
            </a:r>
            <a:r>
              <a:rPr lang="en-GB" baseline="0" dirty="0" err="1" smtClean="0">
                <a:effectLst/>
              </a:rPr>
              <a:t>FoI</a:t>
            </a:r>
            <a:r>
              <a:rPr lang="en-GB" baseline="0" dirty="0" smtClean="0">
                <a:effectLst/>
              </a:rPr>
              <a:t> to ensure that expertise on relevant exceptions to data sharing where necessary;</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baseline="0" dirty="0" smtClean="0">
                <a:effectLst/>
              </a:rPr>
              <a:t>Legal or IPR office staff to ensure that appropriate consortium agreements can be drawn up for collaborations with industry and that appropriate licences can be identified for research output that respect any future plans for commercialisation;  </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GB" baseline="0" dirty="0" smtClean="0">
                <a:effectLst/>
              </a:rPr>
              <a:t>Finance staff to ensure that costing RDM can be effectively addressed in grant applications.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effectLst/>
              </a:rPr>
              <a:t>We’d also recommend involving someone from the Archives and/or Records Management. In the UK, they have tended to be overlooked but have a great wealth of knowledge to contribute around retention scheduling, selection and appraisal.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effectLst/>
              </a:rPr>
              <a:t>We’ve also found that it may also be beneficial to involve members from different Schools or Faculties to ensure that disciplinary requirements are represented.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effectLst/>
              </a:rPr>
              <a:t>However, you may find that not all members need to be involved at all stages. You may start small to get things moving and seek to bring in other stakeholders at relevant points in the process. However, it is advisable to bring in stakeholders before pilot services are developed to ensure that they feel they are part of the process and not simply having solutions forced upon them.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effectLst/>
              </a:rPr>
              <a:t>Ideally a member of the senior management group responsible for research should chair the group from the start (e.g. the Vice President or Pro Vice Chancellor for Research). Indeed, it may be a good idea to get more than on senior manager’s backing as it can be quite difficult to maintain momentum of the group if the</a:t>
            </a:r>
            <a:r>
              <a:rPr lang="en-GB" baseline="0" dirty="0" smtClean="0">
                <a:effectLst/>
              </a:rPr>
              <a:t> Pro-VC leaves for any reason. We have seen a few cases where this ha happened in the UK and it can derail activity quite badly if the new Pro-VC doesn’t see RDM as a key issue.</a:t>
            </a:r>
            <a:endParaRPr lang="en-GB" dirty="0" smtClean="0">
              <a:effectLst/>
            </a:endParaRPr>
          </a:p>
          <a:p>
            <a:endParaRPr lang="en-GB" dirty="0" smtClean="0">
              <a:effectLst/>
            </a:endParaRPr>
          </a:p>
        </p:txBody>
      </p:sp>
      <p:sp>
        <p:nvSpPr>
          <p:cNvPr id="4" name="Slide Number Placeholder 3"/>
          <p:cNvSpPr>
            <a:spLocks noGrp="1"/>
          </p:cNvSpPr>
          <p:nvPr>
            <p:ph type="sldNum" sz="quarter" idx="10"/>
          </p:nvPr>
        </p:nvSpPr>
        <p:spPr/>
        <p:txBody>
          <a:bodyPr/>
          <a:lstStyle/>
          <a:p>
            <a:fld id="{78055ADE-B8A9-4A3C-8429-DACEBD80F4DB}" type="slidenum">
              <a:rPr lang="en-GB" smtClean="0"/>
              <a:pPr/>
              <a:t>2</a:t>
            </a:fld>
            <a:endParaRPr lang="en-GB"/>
          </a:p>
        </p:txBody>
      </p:sp>
    </p:spTree>
    <p:extLst>
      <p:ext uri="{BB962C8B-B14F-4D97-AF65-F5344CB8AC3E}">
        <p14:creationId xmlns:p14="http://schemas.microsoft.com/office/powerpoint/2010/main" val="5465366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Start by assessing your </a:t>
            </a:r>
            <a:r>
              <a:rPr lang="en-GB" b="1" dirty="0" smtClean="0"/>
              <a:t>institutional context</a:t>
            </a:r>
            <a:r>
              <a:rPr lang="en-GB" dirty="0" smtClean="0"/>
              <a:t>.  </a:t>
            </a:r>
          </a:p>
          <a:p>
            <a:endParaRPr lang="en-GB" dirty="0" smtClean="0"/>
          </a:p>
          <a:p>
            <a:r>
              <a:rPr lang="en-GB" dirty="0" smtClean="0"/>
              <a:t>It is important to scope the institutional context, to explain and agree why RDM services are needed, to understand what specific challenges the services are expected to resolve and what, essentially, such services should deliver - See more at: http://www.dcc.ac.uk/resources/how-guides/how-develop-rdm-services#Process</a:t>
            </a:r>
          </a:p>
          <a:p>
            <a:endParaRPr lang="en-GB" dirty="0" smtClean="0"/>
          </a:p>
          <a:p>
            <a:endParaRPr lang="en-GB" dirty="0" smtClean="0"/>
          </a:p>
          <a:p>
            <a:r>
              <a:rPr lang="en-GB" dirty="0" smtClean="0"/>
              <a:t>Before anything</a:t>
            </a:r>
            <a:r>
              <a:rPr lang="en-GB" baseline="0" dirty="0" smtClean="0"/>
              <a:t> else, you should be </a:t>
            </a:r>
            <a:r>
              <a:rPr lang="en-GB" dirty="0" smtClean="0"/>
              <a:t>aware of number of active researchers at your institution</a:t>
            </a:r>
            <a:r>
              <a:rPr lang="en-GB" baseline="0" dirty="0" smtClean="0"/>
              <a:t> </a:t>
            </a:r>
            <a:r>
              <a:rPr lang="en-GB" dirty="0" smtClean="0"/>
              <a:t>(are you research intensive or not)? Perhaps</a:t>
            </a:r>
            <a:r>
              <a:rPr lang="en-GB" baseline="0" dirty="0" smtClean="0"/>
              <a:t> your institution is more targeted toward learning and teaching than research. You can normally get this sort of information from your research office. </a:t>
            </a:r>
            <a:endParaRPr lang="en-GB" dirty="0" smtClean="0"/>
          </a:p>
          <a:p>
            <a:endParaRPr lang="en-GB" dirty="0" smtClean="0"/>
          </a:p>
          <a:p>
            <a:r>
              <a:rPr lang="en-GB" dirty="0" smtClean="0"/>
              <a:t>If your institution is not currently</a:t>
            </a:r>
            <a:r>
              <a:rPr lang="en-GB" baseline="0" dirty="0" smtClean="0"/>
              <a:t> research intensive</a:t>
            </a:r>
            <a:r>
              <a:rPr lang="en-GB" dirty="0" smtClean="0"/>
              <a:t>, consider what level of service you really need – i.e., the service should be fit for purpose. However,</a:t>
            </a:r>
            <a:r>
              <a:rPr lang="en-GB" baseline="0" dirty="0" smtClean="0"/>
              <a:t> also be aware of </a:t>
            </a:r>
            <a:r>
              <a:rPr lang="en-GB" dirty="0" smtClean="0"/>
              <a:t>whether targets for increase in number of active researchers is a strategic objective for your organisation. If</a:t>
            </a:r>
            <a:r>
              <a:rPr lang="en-GB" baseline="0" dirty="0" smtClean="0"/>
              <a:t> so, then you may justify a service above what is currently needed. </a:t>
            </a:r>
            <a:endParaRPr lang="en-GB" dirty="0" smtClean="0"/>
          </a:p>
          <a:p>
            <a:endParaRPr lang="en-GB" dirty="0" smtClean="0"/>
          </a:p>
          <a:p>
            <a:r>
              <a:rPr lang="en-GB" dirty="0" smtClean="0"/>
              <a:t>Also</a:t>
            </a:r>
            <a:r>
              <a:rPr lang="en-GB" baseline="0" dirty="0" smtClean="0"/>
              <a:t> work with you research office to analyse w</a:t>
            </a:r>
            <a:r>
              <a:rPr lang="en-GB" dirty="0" smtClean="0"/>
              <a:t>here your research</a:t>
            </a:r>
            <a:r>
              <a:rPr lang="en-GB" baseline="0" dirty="0" smtClean="0"/>
              <a:t> income currently comes from. Are there specific funders that emerge? What are their expectations? Where would your organisation like to secure funding in the future?  Again, be aware of institutional strategic objectives. This sort of information can usually be found in University strategies and policies. But also think about College and/or School level strategies and policies. </a:t>
            </a:r>
            <a:endParaRPr lang="en-GB" dirty="0" smtClean="0"/>
          </a:p>
          <a:p>
            <a:endParaRPr lang="en-GB" dirty="0" smtClean="0"/>
          </a:p>
          <a:p>
            <a:r>
              <a:rPr lang="en-GB" dirty="0" smtClean="0"/>
              <a:t>More on Jonathan next about getting the balance of services right.</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3</a:t>
            </a:fld>
            <a:endParaRPr lang="en-GB"/>
          </a:p>
        </p:txBody>
      </p:sp>
    </p:spTree>
    <p:extLst>
      <p:ext uri="{BB962C8B-B14F-4D97-AF65-F5344CB8AC3E}">
        <p14:creationId xmlns:p14="http://schemas.microsoft.com/office/powerpoint/2010/main" val="10099786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It is a good idea to start by undertaking an </a:t>
            </a:r>
            <a:r>
              <a:rPr lang="en-GB" b="1" dirty="0" smtClean="0"/>
              <a:t>inventory of your current RDM infrastructure</a:t>
            </a:r>
            <a:r>
              <a:rPr lang="en-GB" dirty="0" smtClean="0"/>
              <a:t>. It is important to be clear here that infrastructure refers to hardware and technical solutions but also to the range of policies, guidance, training and support that are provided within an institution.</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Without a clear picture of the infrastructure components already in place and additional components that need to be implemented, it is</a:t>
            </a:r>
          </a:p>
          <a:p>
            <a:r>
              <a:rPr lang="en-GB" dirty="0" smtClean="0"/>
              <a:t>likely that inefficiencies or duplication of effort may result when developing RDM services.</a:t>
            </a:r>
            <a:r>
              <a:rPr lang="en-GB" baseline="0"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We developed a basic RDM profile worksheet and</a:t>
            </a:r>
            <a:r>
              <a:rPr lang="en-GB" baseline="0" dirty="0" smtClean="0"/>
              <a:t> guide as part of the </a:t>
            </a:r>
            <a:r>
              <a:rPr lang="en-GB" baseline="0" dirty="0" err="1" smtClean="0"/>
              <a:t>Jisc</a:t>
            </a:r>
            <a:r>
              <a:rPr lang="en-GB" baseline="0" dirty="0" smtClean="0"/>
              <a:t> RDS pilot to extend the Organisational profile Document to cover RDM. </a:t>
            </a:r>
            <a:r>
              <a:rPr lang="en-GB" dirty="0" smtClean="0"/>
              <a:t>The key objective of the</a:t>
            </a:r>
            <a:r>
              <a:rPr lang="en-GB" baseline="0" dirty="0" smtClean="0"/>
              <a:t> RDS</a:t>
            </a:r>
            <a:r>
              <a:rPr lang="en-GB" dirty="0" smtClean="0"/>
              <a:t> pilot project was to agree within the RDM community a list of basic RDM infrastructure components in light of RCUK’s Common Principles on Data Policy and specifically the Engineering and Physical Sciences Research Council (EPSRC) Policy Framework on Research Data and to make these infrastructure components more visible and easier to identify. The first phase of the pilot project ran from March to July 2015. A second phase of the project worked to flesh out a list of questions that HEIs can answer to get</a:t>
            </a:r>
            <a:r>
              <a:rPr lang="en-GB" baseline="0" dirty="0" smtClean="0"/>
              <a:t> </a:t>
            </a:r>
            <a:r>
              <a:rPr lang="en-GB" dirty="0" smtClean="0"/>
              <a:t>a better insight into how they are delivering specific infrastructure components. The second phase ran from September to December 2015.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r>
              <a:rPr lang="en-GB" dirty="0" smtClean="0"/>
              <a:t>By developing your own basic RDM profile, you’ll have a better understanding of what infrastructure is in place and how individual components are currently being delivered. </a:t>
            </a:r>
          </a:p>
          <a:p>
            <a:endParaRPr lang="en-GB" dirty="0" smtClean="0"/>
          </a:p>
          <a:p>
            <a:r>
              <a:rPr lang="en-GB" baseline="0" dirty="0" smtClean="0"/>
              <a:t>The basic RDM profile should not require much effort to complete. DCC have been using this as a starting point in our engagements recently and it can usually be completed in about half an hour of browsing an institution’s web site. In some cases, resources are restricted to staff only access, but the inventory helps to highlight just how easily services and infrastructure can be found – not necessarily accessed - when a potential customer is looking for it. Some quick wins can be made based on this inventory such as making services more visible and linking to them from more relevant pages that researchers might visit (e.g., not always best to include in the Library pages but rather research pages). </a:t>
            </a:r>
          </a:p>
          <a:p>
            <a:endParaRPr lang="en-GB" baseline="0" dirty="0" smtClean="0"/>
          </a:p>
        </p:txBody>
      </p:sp>
      <p:sp>
        <p:nvSpPr>
          <p:cNvPr id="4" name="Slide Number Placeholder 3"/>
          <p:cNvSpPr>
            <a:spLocks noGrp="1"/>
          </p:cNvSpPr>
          <p:nvPr>
            <p:ph type="sldNum" sz="quarter" idx="10"/>
          </p:nvPr>
        </p:nvSpPr>
        <p:spPr/>
        <p:txBody>
          <a:bodyPr/>
          <a:lstStyle/>
          <a:p>
            <a:fld id="{78055ADE-B8A9-4A3C-8429-DACEBD80F4DB}" type="slidenum">
              <a:rPr lang="en-GB" smtClean="0"/>
              <a:pPr/>
              <a:t>4</a:t>
            </a:fld>
            <a:endParaRPr lang="en-GB"/>
          </a:p>
        </p:txBody>
      </p:sp>
    </p:spTree>
    <p:extLst>
      <p:ext uri="{BB962C8B-B14F-4D97-AF65-F5344CB8AC3E}">
        <p14:creationId xmlns:p14="http://schemas.microsoft.com/office/powerpoint/2010/main" val="1545884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effectLst/>
              </a:rPr>
              <a:t>Many institutional RDM projects benefit from </a:t>
            </a:r>
            <a:r>
              <a:rPr lang="en-GB" b="1" dirty="0" smtClean="0">
                <a:effectLst/>
              </a:rPr>
              <a:t>online surveys of researchers and other stakeholders in data management</a:t>
            </a:r>
            <a:r>
              <a:rPr lang="en-GB" dirty="0" smtClean="0">
                <a:effectLst/>
              </a:rPr>
              <a:t>. These typically draw on similar questions to larger scale surveys of common practices and attitudes towards data sharing and reuse. DAF (Data Asset Framework) offers a quick and lightweight approach to discovering data management practice though online and face-to-face surveys and interviews. </a:t>
            </a:r>
          </a:p>
          <a:p>
            <a:endParaRPr lang="en-GB" dirty="0" smtClean="0">
              <a:effectLst/>
            </a:endParaRPr>
          </a:p>
          <a:p>
            <a:r>
              <a:rPr lang="en-GB" dirty="0" smtClean="0">
                <a:effectLst/>
              </a:rPr>
              <a:t>When surveying, consider</a:t>
            </a:r>
            <a:r>
              <a:rPr lang="en-GB" baseline="0" dirty="0" smtClean="0">
                <a:effectLst/>
              </a:rPr>
              <a:t> the </a:t>
            </a:r>
            <a:r>
              <a:rPr lang="en-GB" dirty="0" smtClean="0">
                <a:effectLst/>
              </a:rPr>
              <a:t>purpose and scope of the survey carefully</a:t>
            </a:r>
            <a:r>
              <a:rPr lang="en-GB" baseline="0" dirty="0" smtClean="0">
                <a:effectLst/>
              </a:rPr>
              <a:t> (</a:t>
            </a:r>
            <a:r>
              <a:rPr lang="en-GB" dirty="0" smtClean="0">
                <a:effectLst/>
              </a:rPr>
              <a:t>e.g. institution-wide or a specific faculty group or support function, and conducting preliminary research).</a:t>
            </a:r>
          </a:p>
          <a:p>
            <a:endParaRPr lang="en-GB" dirty="0" smtClean="0">
              <a:effectLst/>
            </a:endParaRPr>
          </a:p>
          <a:p>
            <a:r>
              <a:rPr lang="en-GB" dirty="0" smtClean="0">
                <a:effectLst/>
              </a:rPr>
              <a:t>Online surveys are typically 10-20 questions covering research-active staff awareness of policy requirements, responsibilities for data management planning, expectations of benefits, needs for training and guidance, current practices for backup and storage, providing access to working data, and sharing data of longer-term value, plus their priorities for support service provision.  Avoid too many questions to ensure you don’t overwhelm respondents!</a:t>
            </a:r>
          </a:p>
          <a:p>
            <a:endParaRPr lang="en-GB"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effectLst/>
              </a:rPr>
              <a:t>Consider</a:t>
            </a:r>
            <a:r>
              <a:rPr lang="en-GB" baseline="0" dirty="0" smtClean="0">
                <a:effectLst/>
              </a:rPr>
              <a:t> augmenting survey data with</a:t>
            </a:r>
            <a:r>
              <a:rPr lang="en-GB" dirty="0" smtClean="0">
                <a:effectLst/>
              </a:rPr>
              <a:t> a few semi-structured interviews typically span a number of pilot groups, across disciplines, funding sources and scale of research teams. Studies normally involve 3-6 researchers depending on group size, from PhD students to group leaders at professorial level. The interviews cover similar topics to survey questions, but aim for a more conversational approach to understand the researchers’ current field of research and context.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Case studies of research groups’ data practices can be of great value to understanding their requirements in context, although this can also be a very time-consuming and therefore costly approach. </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dirty="0" smtClean="0"/>
              <a:t>Workshops are also a good way to capture</a:t>
            </a:r>
            <a:r>
              <a:rPr lang="en-GB" baseline="0" dirty="0" smtClean="0"/>
              <a:t> requirements. DCC has used our Collaborative Assessment of RDM Infrastructure and Objectives (CARDIO) tool to help identify infrastructure and gaps. A quick to use 3-page roadmap matrix provides three groups of three capabilities that describe a service in line with the RCUK common principles on research data policy. These capabilities are informed by the EPSRC data policy expectations of institutions it funds.​ The matrix can be used to structure a meeting between Library, IT and Research Support colleagues to plan a roadmap or action plan towards a live service. </a:t>
            </a:r>
          </a:p>
          <a:p>
            <a:pPr marL="0" marR="0" indent="0" algn="l" defTabSz="914400" rtl="0" eaLnBrk="1" fontAlgn="auto" latinLnBrk="0" hangingPunct="1">
              <a:lnSpc>
                <a:spcPct val="100000"/>
              </a:lnSpc>
              <a:spcBef>
                <a:spcPts val="0"/>
              </a:spcBef>
              <a:spcAft>
                <a:spcPts val="0"/>
              </a:spcAft>
              <a:buClrTx/>
              <a:buSzTx/>
              <a:buFontTx/>
              <a:buNone/>
              <a:tabLst/>
              <a:defRPr/>
            </a:pPr>
            <a:endParaRPr lang="en-GB"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GB" baseline="0" dirty="0" smtClean="0"/>
              <a:t>CARDIO http://www.dcc.ac.uk/sites/default/files/documents/events/EPSRC-workshop/CARDIO_matrix_EPSRC.pdf</a:t>
            </a:r>
          </a:p>
          <a:p>
            <a:pPr marL="0" marR="0" indent="0" algn="l" defTabSz="914400" rtl="0" eaLnBrk="1" fontAlgn="auto" latinLnBrk="0" hangingPunct="1">
              <a:lnSpc>
                <a:spcPct val="100000"/>
              </a:lnSpc>
              <a:spcBef>
                <a:spcPts val="0"/>
              </a:spcBef>
              <a:spcAft>
                <a:spcPts val="0"/>
              </a:spcAft>
              <a:buClrTx/>
              <a:buSzTx/>
              <a:buFontTx/>
              <a:buNone/>
              <a:tabLst/>
              <a:defRPr/>
            </a:pP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5</a:t>
            </a:fld>
            <a:endParaRPr lang="en-GB"/>
          </a:p>
        </p:txBody>
      </p:sp>
    </p:spTree>
    <p:extLst>
      <p:ext uri="{BB962C8B-B14F-4D97-AF65-F5344CB8AC3E}">
        <p14:creationId xmlns:p14="http://schemas.microsoft.com/office/powerpoint/2010/main" val="8586474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9" name="Slide Image Placeholder 1"/>
          <p:cNvSpPr>
            <a:spLocks noGrp="1" noRot="1" noChangeAspect="1" noTextEdit="1"/>
          </p:cNvSpPr>
          <p:nvPr>
            <p:ph type="sldImg"/>
          </p:nvPr>
        </p:nvSpPr>
        <p:spPr bwMode="auto">
          <a:noFill/>
          <a:ln>
            <a:solidFill>
              <a:srgbClr val="000000"/>
            </a:solidFill>
            <a:miter lim="800000"/>
            <a:headEnd/>
            <a:tailEnd/>
          </a:ln>
        </p:spPr>
      </p:sp>
      <p:sp>
        <p:nvSpPr>
          <p:cNvPr id="1048660"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GB" altLang="en-US" smtClean="0"/>
          </a:p>
        </p:txBody>
      </p:sp>
      <p:sp>
        <p:nvSpPr>
          <p:cNvPr id="1048661" name="Slide Number Placeholder 3"/>
          <p:cNvSpPr>
            <a:spLocks noGrp="1"/>
          </p:cNvSpPr>
          <p:nvPr>
            <p:ph type="sldNum" sz="quarter" idx="5"/>
          </p:nvPr>
        </p:nvSpPr>
        <p:spPr bwMode="auto">
          <a:noFill/>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EA165BFF-6C93-46B4-870E-9D03E7912697}" type="slidenum">
              <a:rPr lang="en-GB" altLang="en-US">
                <a:latin typeface="Calibri" panose="020F0502020204030204" pitchFamily="34" charset="0"/>
              </a:rPr>
              <a:t>8</a:t>
            </a:fld>
            <a:endParaRPr lang="en-GB"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www.executive-coaching-services.co.uk/executive-coaching/leaders.jp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www.drewsmarketingminute.com/images/2014/09/Creating-A-Company-Culture.jpg"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www.dcc.ac.uk/projects/opd-for-rdm"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hyperlink" Target="http://www.dcc.ac.uk/resources/tools/cardio"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1.jpeg"/><Relationship Id="rId4" Type="http://schemas.openxmlformats.org/officeDocument/2006/relationships/hyperlink" Target="http://www.dcc.ac.uk/resources/tools/data-asset-framework"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goalsandachievements.co.uk/images/prioritise.jpg" TargetMode="External"/><Relationship Id="rId2" Type="http://schemas.openxmlformats.org/officeDocument/2006/relationships/image" Target="../media/image9.jpg"/><Relationship Id="rId1" Type="http://schemas.openxmlformats.org/officeDocument/2006/relationships/slideLayout" Target="../slideLayouts/slideLayout2.xml"/><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10.png"/><Relationship Id="rId1" Type="http://schemas.openxmlformats.org/officeDocument/2006/relationships/slideLayout" Target="../slideLayouts/slideLayout2.xml"/><Relationship Id="rId4" Type="http://schemas.openxmlformats.org/officeDocument/2006/relationships/hyperlink" Target="http://cdn2.hubspot.net/hub/129398/file-699125079-jpg/images/452070249-resized-600.jpg"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www.dcc.ac.uk/resource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2996952"/>
            <a:ext cx="7342584" cy="1470025"/>
          </a:xfrm>
        </p:spPr>
        <p:txBody>
          <a:bodyPr>
            <a:normAutofit fontScale="90000"/>
          </a:bodyPr>
          <a:lstStyle/>
          <a:p>
            <a:r>
              <a:rPr lang="en-GB" dirty="0" smtClean="0"/>
              <a:t>Scoping and refining requirements </a:t>
            </a:r>
            <a:br>
              <a:rPr lang="en-GB" dirty="0" smtClean="0"/>
            </a:br>
            <a:r>
              <a:rPr lang="en-GB" dirty="0" smtClean="0"/>
              <a:t/>
            </a:r>
            <a:br>
              <a:rPr lang="en-GB" dirty="0" smtClean="0"/>
            </a:br>
            <a:endParaRPr lang="en-GB" sz="31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2081482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Establish a working group</a:t>
            </a:r>
            <a:endParaRPr lang="en-GB" dirty="0"/>
          </a:p>
        </p:txBody>
      </p:sp>
      <p:sp>
        <p:nvSpPr>
          <p:cNvPr id="5" name="Rectangle 4"/>
          <p:cNvSpPr/>
          <p:nvPr/>
        </p:nvSpPr>
        <p:spPr>
          <a:xfrm>
            <a:off x="2771800" y="6451130"/>
            <a:ext cx="6372200" cy="338554"/>
          </a:xfrm>
          <a:prstGeom prst="rect">
            <a:avLst/>
          </a:prstGeom>
        </p:spPr>
        <p:txBody>
          <a:bodyPr wrap="square">
            <a:spAutoFit/>
          </a:bodyPr>
          <a:lstStyle/>
          <a:p>
            <a:pPr algn="r"/>
            <a:r>
              <a:rPr lang="en-GB" sz="1600" b="1" dirty="0">
                <a:hlinkClick r:id="rId3"/>
              </a:rPr>
              <a:t>http://</a:t>
            </a:r>
            <a:r>
              <a:rPr lang="en-GB" sz="1400" b="1" dirty="0" smtClean="0">
                <a:hlinkClick r:id="rId3"/>
              </a:rPr>
              <a:t>www.executive-coaching-services.co.uk/executive-coaching/leaders.jpg</a:t>
            </a:r>
            <a:r>
              <a:rPr lang="en-GB" sz="1400" b="1" dirty="0" smtClean="0"/>
              <a:t> </a:t>
            </a:r>
            <a:endParaRPr lang="en-GB" sz="1400" b="1" dirty="0"/>
          </a:p>
        </p:txBody>
      </p:sp>
      <p:sp>
        <p:nvSpPr>
          <p:cNvPr id="6" name="Content Placeholder 5"/>
          <p:cNvSpPr>
            <a:spLocks noGrp="1"/>
          </p:cNvSpPr>
          <p:nvPr>
            <p:ph idx="1"/>
          </p:nvPr>
        </p:nvSpPr>
        <p:spPr>
          <a:xfrm>
            <a:off x="179512" y="1543623"/>
            <a:ext cx="4176464" cy="4285998"/>
          </a:xfrm>
        </p:spPr>
        <p:txBody>
          <a:bodyPr/>
          <a:lstStyle/>
          <a:p>
            <a:r>
              <a:rPr lang="en-GB" dirty="0" smtClean="0"/>
              <a:t>Good mix of representatives from operational units</a:t>
            </a:r>
          </a:p>
          <a:p>
            <a:endParaRPr lang="en-GB" dirty="0"/>
          </a:p>
          <a:p>
            <a:r>
              <a:rPr lang="en-GB" dirty="0" smtClean="0"/>
              <a:t>Senior management leadership  </a:t>
            </a:r>
            <a:endParaRPr lang="en-GB" dirty="0"/>
          </a:p>
        </p:txBody>
      </p:sp>
      <p:pic>
        <p:nvPicPr>
          <p:cNvPr id="8" name="Picture 7"/>
          <p:cNvPicPr>
            <a:picLocks noChangeAspect="1"/>
          </p:cNvPicPr>
          <p:nvPr/>
        </p:nvPicPr>
        <p:blipFill>
          <a:blip r:embed="rId4"/>
          <a:stretch>
            <a:fillRect/>
          </a:stretch>
        </p:blipFill>
        <p:spPr>
          <a:xfrm>
            <a:off x="4437781" y="1753876"/>
            <a:ext cx="4259363" cy="3066742"/>
          </a:xfrm>
          <a:prstGeom prst="rect">
            <a:avLst/>
          </a:prstGeom>
        </p:spPr>
      </p:pic>
    </p:spTree>
    <p:extLst>
      <p:ext uri="{BB962C8B-B14F-4D97-AF65-F5344CB8AC3E}">
        <p14:creationId xmlns:p14="http://schemas.microsoft.com/office/powerpoint/2010/main" val="18456262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 institutional context</a:t>
            </a:r>
            <a:endParaRPr lang="en-GB" dirty="0"/>
          </a:p>
        </p:txBody>
      </p:sp>
      <p:sp>
        <p:nvSpPr>
          <p:cNvPr id="3" name="Content Placeholder 2"/>
          <p:cNvSpPr>
            <a:spLocks noGrp="1"/>
          </p:cNvSpPr>
          <p:nvPr>
            <p:ph idx="1"/>
          </p:nvPr>
        </p:nvSpPr>
        <p:spPr>
          <a:xfrm>
            <a:off x="418763" y="1841121"/>
            <a:ext cx="4032448" cy="4997165"/>
          </a:xfrm>
        </p:spPr>
        <p:txBody>
          <a:bodyPr/>
          <a:lstStyle/>
          <a:p>
            <a:r>
              <a:rPr lang="en-GB" dirty="0" smtClean="0"/>
              <a:t>Number of active researchers</a:t>
            </a:r>
          </a:p>
          <a:p>
            <a:pPr marL="0" indent="0">
              <a:buNone/>
            </a:pPr>
            <a:endParaRPr lang="en-GB" dirty="0" smtClean="0"/>
          </a:p>
          <a:p>
            <a:r>
              <a:rPr lang="en-GB" dirty="0" smtClean="0"/>
              <a:t>Aspirations and strategic objectives</a:t>
            </a:r>
            <a:endParaRPr lang="en-GB" dirty="0"/>
          </a:p>
        </p:txBody>
      </p:sp>
      <p:pic>
        <p:nvPicPr>
          <p:cNvPr id="5" name="Picture 4"/>
          <p:cNvPicPr>
            <a:picLocks noChangeAspect="1"/>
          </p:cNvPicPr>
          <p:nvPr/>
        </p:nvPicPr>
        <p:blipFill>
          <a:blip r:embed="rId3"/>
          <a:stretch>
            <a:fillRect/>
          </a:stretch>
        </p:blipFill>
        <p:spPr>
          <a:xfrm>
            <a:off x="4453071" y="2625185"/>
            <a:ext cx="4690929" cy="3677732"/>
          </a:xfrm>
          <a:prstGeom prst="rect">
            <a:avLst/>
          </a:prstGeom>
        </p:spPr>
      </p:pic>
      <p:sp>
        <p:nvSpPr>
          <p:cNvPr id="6" name="Rectangle 5"/>
          <p:cNvSpPr/>
          <p:nvPr/>
        </p:nvSpPr>
        <p:spPr>
          <a:xfrm>
            <a:off x="2123728" y="6453336"/>
            <a:ext cx="6997878" cy="307777"/>
          </a:xfrm>
          <a:prstGeom prst="rect">
            <a:avLst/>
          </a:prstGeom>
        </p:spPr>
        <p:txBody>
          <a:bodyPr wrap="square">
            <a:spAutoFit/>
          </a:bodyPr>
          <a:lstStyle/>
          <a:p>
            <a:pPr algn="r"/>
            <a:r>
              <a:rPr lang="en-GB" sz="1400" b="1" dirty="0">
                <a:hlinkClick r:id="rId4"/>
              </a:rPr>
              <a:t>http://</a:t>
            </a:r>
            <a:r>
              <a:rPr lang="en-GB" sz="1400" b="1" dirty="0" smtClean="0">
                <a:hlinkClick r:id="rId4"/>
              </a:rPr>
              <a:t>www.drewsmarketingminute.com/images/2014/09/Creating-A-Company-Culture.jpg</a:t>
            </a:r>
            <a:r>
              <a:rPr lang="en-GB" sz="1400" b="1" dirty="0" smtClean="0"/>
              <a:t> </a:t>
            </a:r>
            <a:endParaRPr lang="en-GB" sz="1400" b="1" dirty="0"/>
          </a:p>
        </p:txBody>
      </p:sp>
    </p:spTree>
    <p:extLst>
      <p:ext uri="{BB962C8B-B14F-4D97-AF65-F5344CB8AC3E}">
        <p14:creationId xmlns:p14="http://schemas.microsoft.com/office/powerpoint/2010/main" val="25408707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 aware of existing infrastructure</a:t>
            </a:r>
            <a:endParaRPr lang="en-GB"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5900" y="1134038"/>
            <a:ext cx="7992888" cy="5468113"/>
          </a:xfrm>
          <a:prstGeom prst="rect">
            <a:avLst/>
          </a:prstGeom>
        </p:spPr>
      </p:pic>
      <p:sp>
        <p:nvSpPr>
          <p:cNvPr id="7" name="Rectangle 6"/>
          <p:cNvSpPr/>
          <p:nvPr/>
        </p:nvSpPr>
        <p:spPr>
          <a:xfrm>
            <a:off x="5436096" y="6534598"/>
            <a:ext cx="3535776" cy="307777"/>
          </a:xfrm>
          <a:prstGeom prst="rect">
            <a:avLst/>
          </a:prstGeom>
        </p:spPr>
        <p:txBody>
          <a:bodyPr wrap="none">
            <a:spAutoFit/>
          </a:bodyPr>
          <a:lstStyle/>
          <a:p>
            <a:r>
              <a:rPr lang="en-GB" sz="1400" b="1" dirty="0">
                <a:hlinkClick r:id="rId4"/>
              </a:rPr>
              <a:t>http://</a:t>
            </a:r>
            <a:r>
              <a:rPr lang="en-GB" sz="1400" b="1" dirty="0" smtClean="0">
                <a:hlinkClick r:id="rId4"/>
              </a:rPr>
              <a:t>www.dcc.ac.uk/projects/opd-for-rdm</a:t>
            </a:r>
            <a:r>
              <a:rPr lang="en-GB" sz="1400" b="1" dirty="0" smtClean="0"/>
              <a:t> </a:t>
            </a:r>
            <a:endParaRPr lang="en-GB" sz="1400" b="1" dirty="0"/>
          </a:p>
        </p:txBody>
      </p:sp>
    </p:spTree>
    <p:extLst>
      <p:ext uri="{BB962C8B-B14F-4D97-AF65-F5344CB8AC3E}">
        <p14:creationId xmlns:p14="http://schemas.microsoft.com/office/powerpoint/2010/main" val="17307187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to discover requirements</a:t>
            </a:r>
            <a:endParaRPr lang="en-GB" dirty="0"/>
          </a:p>
        </p:txBody>
      </p:sp>
      <p:pic>
        <p:nvPicPr>
          <p:cNvPr id="4" name="Content Placeholder 3"/>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45882" y="1362207"/>
            <a:ext cx="4320943" cy="2228696"/>
          </a:xfrm>
        </p:spPr>
      </p:pic>
      <p:sp>
        <p:nvSpPr>
          <p:cNvPr id="5" name="Rectangle 4"/>
          <p:cNvSpPr/>
          <p:nvPr/>
        </p:nvSpPr>
        <p:spPr>
          <a:xfrm>
            <a:off x="394325" y="3266334"/>
            <a:ext cx="5017175" cy="307777"/>
          </a:xfrm>
          <a:prstGeom prst="rect">
            <a:avLst/>
          </a:prstGeom>
        </p:spPr>
        <p:txBody>
          <a:bodyPr wrap="square">
            <a:spAutoFit/>
          </a:bodyPr>
          <a:lstStyle/>
          <a:p>
            <a:r>
              <a:rPr lang="en-GB" sz="1400" b="1" dirty="0">
                <a:hlinkClick r:id="rId4"/>
              </a:rPr>
              <a:t>http://</a:t>
            </a:r>
            <a:r>
              <a:rPr lang="en-GB" sz="1400" b="1" dirty="0" smtClean="0">
                <a:hlinkClick r:id="rId4"/>
              </a:rPr>
              <a:t>www.dcc.ac.uk/resources/tools/data-asset-framework</a:t>
            </a:r>
            <a:r>
              <a:rPr lang="en-GB" sz="1400" b="1" dirty="0" smtClean="0"/>
              <a:t> </a:t>
            </a:r>
            <a:endParaRPr lang="en-GB" sz="1400" b="1" dirty="0"/>
          </a:p>
        </p:txBody>
      </p:sp>
      <p:sp>
        <p:nvSpPr>
          <p:cNvPr id="7" name="Content Placeholder 2"/>
          <p:cNvSpPr txBox="1">
            <a:spLocks/>
          </p:cNvSpPr>
          <p:nvPr/>
        </p:nvSpPr>
        <p:spPr>
          <a:xfrm>
            <a:off x="6156176" y="2070437"/>
            <a:ext cx="2788096" cy="2536718"/>
          </a:xfrm>
          <a:prstGeom prst="rect">
            <a:avLst/>
          </a:prstGeom>
        </p:spPr>
        <p:txBody>
          <a:bodyPr vert="horz" lIns="91440" tIns="45720" rIns="91440" bIns="45720" rtlCol="0">
            <a:normAutofit fontScale="85000" lnSpcReduction="20000"/>
          </a:bodyPr>
          <a:lstStyle>
            <a:lvl1pPr marL="442913" indent="-442913" algn="l" defTabSz="914400" rtl="0" eaLnBrk="1" latinLnBrk="0" hangingPunct="1">
              <a:spcBef>
                <a:spcPct val="20000"/>
              </a:spcBef>
              <a:buFontTx/>
              <a:buBlip>
                <a:blip r:embed="rId5"/>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r>
              <a:rPr lang="en-GB" dirty="0" smtClean="0"/>
              <a:t>Surveys</a:t>
            </a:r>
          </a:p>
          <a:p>
            <a:pPr>
              <a:lnSpc>
                <a:spcPct val="150000"/>
              </a:lnSpc>
            </a:pPr>
            <a:r>
              <a:rPr lang="en-GB" dirty="0" smtClean="0"/>
              <a:t>Interviews</a:t>
            </a:r>
          </a:p>
          <a:p>
            <a:pPr>
              <a:lnSpc>
                <a:spcPct val="150000"/>
              </a:lnSpc>
            </a:pPr>
            <a:r>
              <a:rPr lang="en-GB" dirty="0"/>
              <a:t>Case studies</a:t>
            </a:r>
          </a:p>
          <a:p>
            <a:pPr>
              <a:lnSpc>
                <a:spcPct val="150000"/>
              </a:lnSpc>
            </a:pPr>
            <a:r>
              <a:rPr lang="en-GB" dirty="0"/>
              <a:t>Workshops</a:t>
            </a:r>
          </a:p>
          <a:p>
            <a:pPr marL="0" indent="0">
              <a:lnSpc>
                <a:spcPct val="150000"/>
              </a:lnSpc>
              <a:buNone/>
            </a:pPr>
            <a:endParaRPr lang="en-GB" dirty="0" smtClean="0"/>
          </a:p>
        </p:txBody>
      </p:sp>
      <p:pic>
        <p:nvPicPr>
          <p:cNvPr id="9" name="Picture 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411760" y="4149080"/>
            <a:ext cx="2999740" cy="1787410"/>
          </a:xfrm>
          <a:prstGeom prst="rect">
            <a:avLst/>
          </a:prstGeom>
        </p:spPr>
      </p:pic>
      <p:sp>
        <p:nvSpPr>
          <p:cNvPr id="10" name="Rectangle 9"/>
          <p:cNvSpPr/>
          <p:nvPr/>
        </p:nvSpPr>
        <p:spPr>
          <a:xfrm>
            <a:off x="1229356" y="5955712"/>
            <a:ext cx="3643562" cy="307777"/>
          </a:xfrm>
          <a:prstGeom prst="rect">
            <a:avLst/>
          </a:prstGeom>
        </p:spPr>
        <p:txBody>
          <a:bodyPr wrap="none">
            <a:spAutoFit/>
          </a:bodyPr>
          <a:lstStyle/>
          <a:p>
            <a:r>
              <a:rPr lang="en-GB" sz="1400" b="1" dirty="0">
                <a:hlinkClick r:id="rId7"/>
              </a:rPr>
              <a:t>http://</a:t>
            </a:r>
            <a:r>
              <a:rPr lang="en-GB" sz="1400" b="1" dirty="0" smtClean="0">
                <a:hlinkClick r:id="rId7"/>
              </a:rPr>
              <a:t>www.dcc.ac.uk/resources/tools/cardio</a:t>
            </a:r>
            <a:r>
              <a:rPr lang="en-GB" sz="1400" b="1" dirty="0" smtClean="0"/>
              <a:t> </a:t>
            </a:r>
            <a:endParaRPr lang="en-GB" sz="1400" b="1" dirty="0"/>
          </a:p>
        </p:txBody>
      </p:sp>
    </p:spTree>
    <p:extLst>
      <p:ext uri="{BB962C8B-B14F-4D97-AF65-F5344CB8AC3E}">
        <p14:creationId xmlns:p14="http://schemas.microsoft.com/office/powerpoint/2010/main" val="20062924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Prioritise requirements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1508389"/>
            <a:ext cx="4071127" cy="4449419"/>
          </a:xfrm>
        </p:spPr>
      </p:pic>
      <p:sp>
        <p:nvSpPr>
          <p:cNvPr id="5" name="Rectangle 4"/>
          <p:cNvSpPr/>
          <p:nvPr/>
        </p:nvSpPr>
        <p:spPr>
          <a:xfrm>
            <a:off x="4582344" y="6544083"/>
            <a:ext cx="4572000" cy="307777"/>
          </a:xfrm>
          <a:prstGeom prst="rect">
            <a:avLst/>
          </a:prstGeom>
        </p:spPr>
        <p:txBody>
          <a:bodyPr>
            <a:spAutoFit/>
          </a:bodyPr>
          <a:lstStyle/>
          <a:p>
            <a:r>
              <a:rPr lang="en-GB" sz="1400" b="1" dirty="0">
                <a:hlinkClick r:id="rId3"/>
              </a:rPr>
              <a:t>http://</a:t>
            </a:r>
            <a:r>
              <a:rPr lang="en-GB" sz="1400" b="1" dirty="0" smtClean="0">
                <a:hlinkClick r:id="rId3"/>
              </a:rPr>
              <a:t>goalsandachievements.co.uk/images/prioritise.jpg</a:t>
            </a:r>
            <a:r>
              <a:rPr lang="en-GB" sz="1400" b="1" dirty="0" smtClean="0"/>
              <a:t> </a:t>
            </a:r>
            <a:endParaRPr lang="en-GB" sz="1400" b="1" dirty="0"/>
          </a:p>
        </p:txBody>
      </p:sp>
      <p:sp>
        <p:nvSpPr>
          <p:cNvPr id="6" name="Content Placeholder 2"/>
          <p:cNvSpPr txBox="1">
            <a:spLocks/>
          </p:cNvSpPr>
          <p:nvPr/>
        </p:nvSpPr>
        <p:spPr>
          <a:xfrm>
            <a:off x="4860032" y="2464739"/>
            <a:ext cx="3621088" cy="2536718"/>
          </a:xfrm>
          <a:prstGeom prst="rect">
            <a:avLst/>
          </a:prstGeom>
        </p:spPr>
        <p:txBody>
          <a:bodyPr vert="horz" lIns="91440" tIns="45720" rIns="91440" bIns="45720" rtlCol="0">
            <a:normAutofit/>
          </a:bodyPr>
          <a:lstStyle>
            <a:lvl1pPr marL="442913" indent="-442913" algn="l" defTabSz="914400" rtl="0" eaLnBrk="1" latinLnBrk="0" hangingPunct="1">
              <a:spcBef>
                <a:spcPct val="20000"/>
              </a:spcBef>
              <a:buFontTx/>
              <a:buBlip>
                <a:blip r:embed="rId4"/>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r>
              <a:rPr lang="en-GB" dirty="0" smtClean="0"/>
              <a:t>What is urgent?</a:t>
            </a:r>
          </a:p>
          <a:p>
            <a:pPr>
              <a:lnSpc>
                <a:spcPct val="150000"/>
              </a:lnSpc>
            </a:pPr>
            <a:r>
              <a:rPr lang="en-GB" dirty="0" smtClean="0"/>
              <a:t>What can wait? </a:t>
            </a:r>
          </a:p>
        </p:txBody>
      </p:sp>
    </p:spTree>
    <p:extLst>
      <p:ext uri="{BB962C8B-B14F-4D97-AF65-F5344CB8AC3E}">
        <p14:creationId xmlns:p14="http://schemas.microsoft.com/office/powerpoint/2010/main" val="14365299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Refining requirements</a:t>
            </a:r>
            <a:endParaRPr lang="en-GB" dirty="0"/>
          </a:p>
        </p:txBody>
      </p:sp>
      <p:pic>
        <p:nvPicPr>
          <p:cNvPr id="4" name="Content Placeholder 3"/>
          <p:cNvPicPr>
            <a:picLocks noGrp="1" noChangeAspect="1"/>
          </p:cNvPicPr>
          <p:nvPr>
            <p:ph idx="1"/>
          </p:nvPr>
        </p:nvPicPr>
        <p:blipFill>
          <a:blip r:embed="rId2"/>
          <a:stretch>
            <a:fillRect/>
          </a:stretch>
        </p:blipFill>
        <p:spPr>
          <a:xfrm>
            <a:off x="4071999" y="3212976"/>
            <a:ext cx="4467676" cy="2948583"/>
          </a:xfrm>
          <a:prstGeom prst="rect">
            <a:avLst/>
          </a:prstGeom>
        </p:spPr>
      </p:pic>
      <p:sp>
        <p:nvSpPr>
          <p:cNvPr id="5" name="Content Placeholder 2"/>
          <p:cNvSpPr txBox="1">
            <a:spLocks/>
          </p:cNvSpPr>
          <p:nvPr/>
        </p:nvSpPr>
        <p:spPr>
          <a:xfrm>
            <a:off x="323528" y="1268760"/>
            <a:ext cx="7560840" cy="2536718"/>
          </a:xfrm>
          <a:prstGeom prst="rect">
            <a:avLst/>
          </a:prstGeom>
        </p:spPr>
        <p:txBody>
          <a:bodyPr vert="horz" lIns="91440" tIns="45720" rIns="91440" bIns="45720" rtlCol="0">
            <a:normAutofit/>
          </a:bodyPr>
          <a:lstStyle>
            <a:lvl1pPr marL="442913" indent="-442913" algn="l" defTabSz="914400" rtl="0" eaLnBrk="1" latinLnBrk="0" hangingPunct="1">
              <a:spcBef>
                <a:spcPct val="20000"/>
              </a:spcBef>
              <a:buFontTx/>
              <a:buBlip>
                <a:blip r:embed="rId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nSpc>
                <a:spcPct val="150000"/>
              </a:lnSpc>
            </a:pPr>
            <a:r>
              <a:rPr lang="en-GB" dirty="0" smtClean="0"/>
              <a:t>Requirements change! </a:t>
            </a:r>
          </a:p>
          <a:p>
            <a:pPr>
              <a:lnSpc>
                <a:spcPct val="150000"/>
              </a:lnSpc>
            </a:pPr>
            <a:r>
              <a:rPr lang="en-GB" dirty="0" smtClean="0"/>
              <a:t>Plan to re-assess and refine </a:t>
            </a:r>
          </a:p>
        </p:txBody>
      </p:sp>
      <p:sp>
        <p:nvSpPr>
          <p:cNvPr id="6" name="Rectangle 5"/>
          <p:cNvSpPr/>
          <p:nvPr/>
        </p:nvSpPr>
        <p:spPr>
          <a:xfrm>
            <a:off x="1940135" y="6381328"/>
            <a:ext cx="7189779" cy="307777"/>
          </a:xfrm>
          <a:prstGeom prst="rect">
            <a:avLst/>
          </a:prstGeom>
        </p:spPr>
        <p:txBody>
          <a:bodyPr wrap="square">
            <a:spAutoFit/>
          </a:bodyPr>
          <a:lstStyle/>
          <a:p>
            <a:r>
              <a:rPr lang="en-GB" sz="1400" b="1" dirty="0">
                <a:hlinkClick r:id="rId4"/>
              </a:rPr>
              <a:t>http://</a:t>
            </a:r>
            <a:r>
              <a:rPr lang="en-GB" sz="1400" b="1" dirty="0" smtClean="0">
                <a:hlinkClick r:id="rId4"/>
              </a:rPr>
              <a:t>cdn2.hubspot.net/hub/129398/file-699125079-jpg/images/452070249-resized-600.jpg</a:t>
            </a:r>
            <a:r>
              <a:rPr lang="en-GB" sz="1400" b="1" dirty="0" smtClean="0"/>
              <a:t> </a:t>
            </a:r>
            <a:endParaRPr lang="en-GB" sz="1400" b="1" dirty="0"/>
          </a:p>
        </p:txBody>
      </p:sp>
    </p:spTree>
    <p:extLst>
      <p:ext uri="{BB962C8B-B14F-4D97-AF65-F5344CB8AC3E}">
        <p14:creationId xmlns:p14="http://schemas.microsoft.com/office/powerpoint/2010/main" val="28628990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7" name="Rectangle 2"/>
          <p:cNvSpPr>
            <a:spLocks noGrp="1" noChangeArrowheads="1"/>
          </p:cNvSpPr>
          <p:nvPr>
            <p:ph type="title"/>
          </p:nvPr>
        </p:nvSpPr>
        <p:spPr>
          <a:xfrm>
            <a:off x="1403350" y="1268413"/>
            <a:ext cx="5832475" cy="914400"/>
          </a:xfrm>
        </p:spPr>
        <p:txBody>
          <a:bodyPr>
            <a:normAutofit/>
          </a:bodyPr>
          <a:lstStyle/>
          <a:p>
            <a:pPr eaLnBrk="1" hangingPunct="1"/>
            <a:r>
              <a:rPr lang="en-GB" altLang="en-US" smtClean="0"/>
              <a:t>Thanks for listening!</a:t>
            </a:r>
          </a:p>
        </p:txBody>
      </p:sp>
      <p:sp>
        <p:nvSpPr>
          <p:cNvPr id="1048658" name="Rectangle 3"/>
          <p:cNvSpPr>
            <a:spLocks noGrp="1" noChangeArrowheads="1"/>
          </p:cNvSpPr>
          <p:nvPr>
            <p:ph idx="1"/>
          </p:nvPr>
        </p:nvSpPr>
        <p:spPr>
          <a:xfrm>
            <a:off x="684213" y="3068638"/>
            <a:ext cx="7127875" cy="3384550"/>
          </a:xfrm>
        </p:spPr>
        <p:txBody>
          <a:bodyPr rtlCol="0">
            <a:normAutofit lnSpcReduction="10000"/>
          </a:bodyPr>
          <a:lstStyle/>
          <a:p>
            <a:pPr eaLnBrk="1" fontAlgn="auto" hangingPunct="1">
              <a:spcAft>
                <a:spcPts val="0"/>
              </a:spcAft>
              <a:buFontTx/>
              <a:buNone/>
            </a:pPr>
            <a:endParaRPr lang="en-GB" sz="2400" dirty="0" smtClean="0">
              <a:solidFill>
                <a:srgbClr val="FC6204"/>
              </a:solidFill>
            </a:endParaRPr>
          </a:p>
          <a:p>
            <a:pPr algn="ctr" eaLnBrk="1" fontAlgn="auto" hangingPunct="1">
              <a:spcAft>
                <a:spcPts val="0"/>
              </a:spcAft>
              <a:buFontTx/>
              <a:buNone/>
            </a:pPr>
            <a:r>
              <a:rPr lang="en-GB" sz="2800" dirty="0" smtClean="0"/>
              <a:t>DCC guidance, tools and case studies:</a:t>
            </a:r>
          </a:p>
          <a:p>
            <a:pPr algn="ctr" eaLnBrk="1" fontAlgn="auto" hangingPunct="1">
              <a:spcAft>
                <a:spcPts val="0"/>
              </a:spcAft>
              <a:buFontTx/>
              <a:buNone/>
            </a:pPr>
            <a:r>
              <a:rPr lang="en-GB" sz="2800" dirty="0" smtClean="0">
                <a:hlinkClick r:id="rId3"/>
              </a:rPr>
              <a:t>www.dcc.ac.uk/resources</a:t>
            </a:r>
            <a:endParaRPr lang="en-GB" sz="2800" dirty="0" smtClean="0"/>
          </a:p>
          <a:p>
            <a:pPr algn="ctr" eaLnBrk="1" fontAlgn="auto" hangingPunct="1">
              <a:spcAft>
                <a:spcPts val="0"/>
              </a:spcAft>
              <a:buFontTx/>
              <a:buNone/>
            </a:pPr>
            <a:endParaRPr lang="en-GB" sz="3600" u="sng" dirty="0">
              <a:solidFill>
                <a:srgbClr val="0096E3"/>
              </a:solidFill>
            </a:endParaRPr>
          </a:p>
          <a:p>
            <a:pPr algn="ctr" eaLnBrk="1" fontAlgn="auto" hangingPunct="1">
              <a:spcAft>
                <a:spcPts val="0"/>
              </a:spcAft>
              <a:buFont typeface="Arial" panose="020B0604020202020204" pitchFamily="34" charset="0"/>
              <a:buNone/>
            </a:pPr>
            <a:r>
              <a:rPr lang="en-GB" sz="2800" dirty="0"/>
              <a:t>Follow us on </a:t>
            </a:r>
            <a:r>
              <a:rPr lang="en-GB" sz="2800" dirty="0" smtClean="0"/>
              <a:t>twitter:</a:t>
            </a:r>
          </a:p>
          <a:p>
            <a:pPr algn="ctr" eaLnBrk="1" fontAlgn="auto" hangingPunct="1">
              <a:spcAft>
                <a:spcPts val="0"/>
              </a:spcAft>
              <a:buFont typeface="Arial" panose="020B0604020202020204" pitchFamily="34" charset="0"/>
              <a:buNone/>
            </a:pPr>
            <a:r>
              <a:rPr lang="en-GB" sz="2800" dirty="0" smtClean="0"/>
              <a:t> </a:t>
            </a:r>
            <a:r>
              <a:rPr lang="en-GB" sz="2800" dirty="0"/>
              <a:t>@digitalcuration and #</a:t>
            </a:r>
            <a:r>
              <a:rPr lang="en-GB" sz="2800" dirty="0" err="1" smtClean="0"/>
              <a:t>ukdcc</a:t>
            </a:r>
            <a:endParaRPr lang="en-GB" sz="2800" dirty="0"/>
          </a:p>
          <a:p>
            <a:pPr eaLnBrk="1" fontAlgn="auto" hangingPunct="1">
              <a:spcAft>
                <a:spcPts val="0"/>
              </a:spcAft>
              <a:buFontTx/>
              <a:buNone/>
            </a:pPr>
            <a:r>
              <a:rPr lang="en-GB" sz="2400" dirty="0" smtClean="0"/>
              <a:t>	</a:t>
            </a:r>
          </a:p>
          <a:p>
            <a:pPr eaLnBrk="1" fontAlgn="auto" hangingPunct="1">
              <a:spcAft>
                <a:spcPts val="0"/>
              </a:spcAft>
              <a:buFontTx/>
              <a:buNone/>
            </a:pPr>
            <a:endParaRPr lang="en-GB" sz="2000" dirty="0" smtClean="0"/>
          </a:p>
          <a:p>
            <a:pPr eaLnBrk="1" fontAlgn="auto" hangingPunct="1">
              <a:spcAft>
                <a:spcPts val="0"/>
              </a:spcAft>
              <a:buFontTx/>
              <a:buNone/>
            </a:pPr>
            <a:endParaRPr lang="en-GB" sz="2400" dirty="0" smtClean="0"/>
          </a:p>
        </p:txBody>
      </p:sp>
      <p:pic>
        <p:nvPicPr>
          <p:cNvPr id="2097161" name="Picture 14"/>
          <p:cNvPicPr>
            <a:picLocks noChangeAspect="1" noChangeArrowheads="1"/>
          </p:cNvPicPr>
          <p:nvPr/>
        </p:nvPicPr>
        <p:blipFill>
          <a:blip r:embed="rId4"/>
          <a:srcRect/>
          <a:stretch>
            <a:fillRect/>
          </a:stretch>
        </p:blipFill>
        <p:spPr bwMode="auto">
          <a:xfrm>
            <a:off x="8101013" y="0"/>
            <a:ext cx="1042987" cy="6858000"/>
          </a:xfrm>
          <a:prstGeom prst="rect">
            <a:avLst/>
          </a:prstGeom>
          <a:noFill/>
          <a:ln>
            <a:noFill/>
          </a:ln>
        </p:spPr>
      </p:pic>
    </p:spTree>
    <p:extLst>
      <p:ext uri="{BB962C8B-B14F-4D97-AF65-F5344CB8AC3E}">
        <p14:creationId xmlns:p14="http://schemas.microsoft.com/office/powerpoint/2010/main" val="1118271291"/>
      </p:ext>
    </p:extLst>
  </p:cSld>
  <p:clrMapOvr>
    <a:masterClrMapping/>
  </p:clrMapOvr>
</p:sld>
</file>

<file path=ppt/theme/theme1.xml><?xml version="1.0" encoding="utf-8"?>
<a:theme xmlns:a="http://schemas.openxmlformats.org/drawingml/2006/main" name="Metadata and docum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Metadata and documentation</Template>
  <TotalTime>3084</TotalTime>
  <Words>1730</Words>
  <Application>Microsoft Office PowerPoint</Application>
  <PresentationFormat>On-screen Show (4:3)</PresentationFormat>
  <Paragraphs>98</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Metadata and documentation</vt:lpstr>
      <vt:lpstr>Scoping and refining requirements   </vt:lpstr>
      <vt:lpstr>Establish a working group</vt:lpstr>
      <vt:lpstr>Assess institutional context</vt:lpstr>
      <vt:lpstr>Be aware of existing infrastructure</vt:lpstr>
      <vt:lpstr>How to discover requirements</vt:lpstr>
      <vt:lpstr>Prioritise requirements</vt:lpstr>
      <vt:lpstr>Refining requirements</vt:lpstr>
      <vt:lpstr>Thanks for listening!</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105</cp:revision>
  <cp:lastPrinted>2016-01-11T12:50:33Z</cp:lastPrinted>
  <dcterms:created xsi:type="dcterms:W3CDTF">2016-02-09T09:44:39Z</dcterms:created>
  <dcterms:modified xsi:type="dcterms:W3CDTF">2016-02-25T15:59:57Z</dcterms:modified>
</cp:coreProperties>
</file>